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93075D-D5D1-9348-BA6D-8B7463CD1B97}" v="10" dt="2021-07-27T00:00:35.4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8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A658A-40CA-C741-81BF-38167CC3E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181E05-98D0-454C-B371-6598311F3E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41799-0CD3-5344-9D45-2BBF1A809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4EE9-4712-F145-819B-08CCB88123A1}" type="datetimeFigureOut">
              <a:rPr lang="en-US" smtClean="0"/>
              <a:t>7/26/21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9E422-2A51-6A4D-A33D-163C64583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E96F6-CAF2-914B-8D92-D21381F7B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EF47-C20D-A044-AEF1-865F3690E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95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9BAD9-BBB7-C548-A1B4-73714FA3F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12BED8-940B-824E-93E7-E32E84ABFB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255F9-2AD6-4343-AAA6-20C97D4EE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4EE9-4712-F145-819B-08CCB88123A1}" type="datetimeFigureOut">
              <a:rPr lang="en-US" smtClean="0"/>
              <a:t>7/26/21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6B832-6C31-C14D-AC76-C5D9BDFA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C174E-BC9A-2E45-A33B-D911B60B1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EF47-C20D-A044-AEF1-865F3690E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29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6A5DDE-FBF0-4B49-A29E-1DFBF87C59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9644EF-D863-254D-A0F1-C26D1D37A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FF811-05BC-A34C-B96E-4080F20FE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4EE9-4712-F145-819B-08CCB88123A1}" type="datetimeFigureOut">
              <a:rPr lang="en-US" smtClean="0"/>
              <a:t>7/26/21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BBD58-B940-8F46-9AA2-880B941F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D67F1-C2B0-8548-B7B3-89CCFEFE6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EF47-C20D-A044-AEF1-865F3690E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203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17F03-ADE7-F44B-BF6F-5B677E1D8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B109E-C1DD-0045-BC63-48A19201A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F8A35-48A2-CF43-9D91-7110BBDF6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4EE9-4712-F145-819B-08CCB88123A1}" type="datetimeFigureOut">
              <a:rPr lang="en-US" smtClean="0"/>
              <a:t>7/26/21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A7EF1-1B7C-A548-8591-A7510A82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76FB7-EDBD-1F42-AE59-A50E2803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EF47-C20D-A044-AEF1-865F3690E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8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B5FDC-497E-6941-9E4D-A3651AF94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2B349-3098-F947-96FE-845EB0369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2D586-5872-F448-9562-2F8BEA09C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4EE9-4712-F145-819B-08CCB88123A1}" type="datetimeFigureOut">
              <a:rPr lang="en-US" smtClean="0"/>
              <a:t>7/26/21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2C5F3-06F0-B14D-819D-E030B4E44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E7F55-8BB3-834F-AC82-F2038AD38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EF47-C20D-A044-AEF1-865F3690E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1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CF4E1-F3E5-E248-AE37-AA0F9AE88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ECE95-C6B9-2C4F-9531-3021862CCD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1A786-06BB-4C4D-A478-38EB2D8FE3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99CCEF-3E4B-6E4C-842E-4AA4F8688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4EE9-4712-F145-819B-08CCB88123A1}" type="datetimeFigureOut">
              <a:rPr lang="en-US" smtClean="0"/>
              <a:t>7/26/21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10F0C9-DAFF-BE42-AC46-70D1700AB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A9462-4354-CF42-A690-456E23E9E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EF47-C20D-A044-AEF1-865F3690E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24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4A0DB-6809-BE41-BE91-F2ED494CD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06650D-707B-3640-90B3-3A97080D2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24139D-43C6-1D4C-933A-E684C2E08B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9183A4-A2E2-3E43-A3E4-4F33A2207E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CCFED8-94DF-0E44-ADF4-9BF3169A01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A0CB97-601E-F842-BD0B-D705ECBE5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4EE9-4712-F145-819B-08CCB88123A1}" type="datetimeFigureOut">
              <a:rPr lang="en-US" smtClean="0"/>
              <a:t>7/26/21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BC739B-45F3-0249-ACFE-0F223230A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13835B-B7FC-4444-BC9C-0E682EA97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EF47-C20D-A044-AEF1-865F3690E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8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42159-15FC-DF42-B1D6-E0DF259D9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8E76E-B14A-4447-A9EC-984173E46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4EE9-4712-F145-819B-08CCB88123A1}" type="datetimeFigureOut">
              <a:rPr lang="en-US" smtClean="0"/>
              <a:t>7/26/21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240815-C8B2-7148-8B51-096BEBFAF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09D7D6-27A1-FB4B-AFAC-FA486BE3D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EF47-C20D-A044-AEF1-865F3690E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02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F4683D-1175-0744-99A5-DB6C966B9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4EE9-4712-F145-819B-08CCB88123A1}" type="datetimeFigureOut">
              <a:rPr lang="en-US" smtClean="0"/>
              <a:t>7/26/21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9A3EEE-B14D-B442-A3A4-FD7363BF2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0B325-FB75-3647-B78B-C51CDD458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EF47-C20D-A044-AEF1-865F3690E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23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C2D7B-966D-4A48-9565-C92BDAC23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1699A-32BC-DE44-84DE-362642D3C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D9A4F-0EB3-2B4C-B3EE-52DE7A251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B7DEAE-5C12-4743-BECB-DE8F222B5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4EE9-4712-F145-819B-08CCB88123A1}" type="datetimeFigureOut">
              <a:rPr lang="en-US" smtClean="0"/>
              <a:t>7/26/21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FFD27-7F05-1C48-8AB5-A06D456B1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40BF7F-A570-6B40-BEBF-2BF20B171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EF47-C20D-A044-AEF1-865F3690E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58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0AF83-4B86-4444-B41D-5A0536958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137A9B-4482-CA44-989E-3AADA0E882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33DBC3-D663-3F4F-BEDC-2CBE54295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2AA77C-923F-644E-BE80-F9F6F464D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4EE9-4712-F145-819B-08CCB88123A1}" type="datetimeFigureOut">
              <a:rPr lang="en-US" smtClean="0"/>
              <a:t>7/26/21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9E92AE-CED8-C343-BA00-07EEF4990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A3A116-84CB-FD45-B7ED-6ABCBD58E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EF47-C20D-A044-AEF1-865F3690E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18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7F5B0F-D39B-1843-BE5B-4C4DD3406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DBCA3A-7519-8B4D-8A82-FD48860AA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BFC28-1F11-BC44-9C0D-4607231C90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04EE9-4712-F145-819B-08CCB88123A1}" type="datetimeFigureOut">
              <a:rPr lang="en-US" smtClean="0"/>
              <a:t>7/26/21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72424-E04B-FE4B-8F0E-F906EF924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0BC163-96C4-DD4E-9263-42C51C97D0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BEF47-C20D-A044-AEF1-865F3690E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29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751ED-5888-5F4C-B315-B883CEBCA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Distortion in EPI Sequences (BOLD or DWI)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43889-5533-DB41-8260-DF6FBA7CB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Sampling rate of EPI sequence (e.g., BOLD or DWI) in phase encoding direction (PED) is slow, which makes spatial distortion artifacts in EPI image in PED</a:t>
            </a:r>
          </a:p>
          <a:p>
            <a:r>
              <a:rPr lang="en-US" dirty="0"/>
              <a:t>Spatial distortion could be corrected by using B0/spatial field mapping, e.g., “</a:t>
            </a:r>
            <a:r>
              <a:rPr lang="en-US" dirty="0" err="1"/>
              <a:t>gre</a:t>
            </a:r>
            <a:r>
              <a:rPr lang="en-US" dirty="0"/>
              <a:t> field mapping” or “spin-echo field mapping”</a:t>
            </a:r>
          </a:p>
          <a:p>
            <a:pPr lvl="1"/>
            <a:r>
              <a:rPr lang="en-US" dirty="0"/>
              <a:t>Field mapping MUST be acquired under same B0 shimming condition</a:t>
            </a:r>
          </a:p>
          <a:p>
            <a:pPr lvl="1"/>
            <a:r>
              <a:rPr lang="en-US" dirty="0" err="1"/>
              <a:t>FoV</a:t>
            </a:r>
            <a:r>
              <a:rPr lang="en-US" dirty="0"/>
              <a:t> and Adjustment volume MUST be identical those as BOLD/DWI acquisition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Field maps acquired with different B0 shim condition from BOLD/DWI CANNOT be applied for distortion correction</a:t>
            </a:r>
          </a:p>
          <a:p>
            <a:r>
              <a:rPr lang="en-US" dirty="0">
                <a:solidFill>
                  <a:srgbClr val="0432FF"/>
                </a:solidFill>
              </a:rPr>
              <a:t>Typically, BOLD/DWI and Field map sequences are grouped, for example,</a:t>
            </a:r>
          </a:p>
          <a:p>
            <a:pPr lvl="1"/>
            <a:r>
              <a:rPr lang="en-US" dirty="0">
                <a:solidFill>
                  <a:srgbClr val="0432FF"/>
                </a:solidFill>
              </a:rPr>
              <a:t>fMRI, </a:t>
            </a:r>
            <a:r>
              <a:rPr lang="en-US" dirty="0" err="1">
                <a:solidFill>
                  <a:srgbClr val="0432FF"/>
                </a:solidFill>
              </a:rPr>
              <a:t>SpinEchoFieldMap_AP</a:t>
            </a:r>
            <a:r>
              <a:rPr lang="en-US" dirty="0">
                <a:solidFill>
                  <a:srgbClr val="0432FF"/>
                </a:solidFill>
              </a:rPr>
              <a:t>, and </a:t>
            </a:r>
            <a:r>
              <a:rPr lang="en-US" dirty="0" err="1">
                <a:solidFill>
                  <a:srgbClr val="0432FF"/>
                </a:solidFill>
              </a:rPr>
              <a:t>SpinEchoFieldMap_PA</a:t>
            </a:r>
            <a:endParaRPr lang="en-US" dirty="0">
              <a:solidFill>
                <a:srgbClr val="0432FF"/>
              </a:solidFill>
            </a:endParaRPr>
          </a:p>
          <a:p>
            <a:pPr lvl="1"/>
            <a:r>
              <a:rPr lang="en-US" dirty="0">
                <a:solidFill>
                  <a:srgbClr val="0432FF"/>
                </a:solidFill>
              </a:rPr>
              <a:t>fMRI, and </a:t>
            </a:r>
            <a:r>
              <a:rPr lang="en-US" dirty="0" err="1">
                <a:solidFill>
                  <a:srgbClr val="0432FF"/>
                </a:solidFill>
              </a:rPr>
              <a:t>GREFieldMap</a:t>
            </a:r>
            <a:endParaRPr lang="en-US" dirty="0">
              <a:solidFill>
                <a:srgbClr val="0432FF"/>
              </a:solidFill>
            </a:endParaRPr>
          </a:p>
          <a:p>
            <a:pPr lvl="1"/>
            <a:r>
              <a:rPr lang="en-US" dirty="0">
                <a:solidFill>
                  <a:srgbClr val="0432FF"/>
                </a:solidFill>
              </a:rPr>
              <a:t>fMRI, </a:t>
            </a:r>
            <a:r>
              <a:rPr lang="en-US" dirty="0" err="1">
                <a:solidFill>
                  <a:srgbClr val="0432FF"/>
                </a:solidFill>
              </a:rPr>
              <a:t>SpinEchoFieldMap_AP</a:t>
            </a:r>
            <a:r>
              <a:rPr lang="en-US" dirty="0">
                <a:solidFill>
                  <a:srgbClr val="0432FF"/>
                </a:solidFill>
              </a:rPr>
              <a:t>, and </a:t>
            </a:r>
            <a:r>
              <a:rPr lang="en-US" dirty="0" err="1">
                <a:solidFill>
                  <a:srgbClr val="0432FF"/>
                </a:solidFill>
              </a:rPr>
              <a:t>SpinEchoFieldMap_PA</a:t>
            </a:r>
            <a:r>
              <a:rPr lang="en-US" dirty="0">
                <a:solidFill>
                  <a:srgbClr val="0432FF"/>
                </a:solidFill>
              </a:rPr>
              <a:t>, and </a:t>
            </a:r>
            <a:r>
              <a:rPr lang="en-US" dirty="0" err="1">
                <a:solidFill>
                  <a:srgbClr val="0432FF"/>
                </a:solidFill>
              </a:rPr>
              <a:t>GREFieldMap</a:t>
            </a:r>
            <a:endParaRPr lang="en-US" dirty="0">
              <a:solidFill>
                <a:srgbClr val="0432FF"/>
              </a:solidFill>
            </a:endParaRPr>
          </a:p>
          <a:p>
            <a:pPr lvl="1"/>
            <a:r>
              <a:rPr lang="en-US" dirty="0">
                <a:solidFill>
                  <a:srgbClr val="0432FF"/>
                </a:solidFill>
              </a:rPr>
              <a:t>DWI_AP, and DWI_b0_PA</a:t>
            </a:r>
          </a:p>
          <a:p>
            <a:pPr lvl="2"/>
            <a:r>
              <a:rPr lang="en-US" dirty="0">
                <a:solidFill>
                  <a:srgbClr val="0432FF"/>
                </a:solidFill>
              </a:rPr>
              <a:t>Note DWI_AP includes </a:t>
            </a:r>
            <a:r>
              <a:rPr lang="en-US" dirty="0" err="1">
                <a:solidFill>
                  <a:srgbClr val="0432FF"/>
                </a:solidFill>
              </a:rPr>
              <a:t>SpinEchoFieldMap_AP</a:t>
            </a:r>
            <a:r>
              <a:rPr lang="en-US" dirty="0">
                <a:solidFill>
                  <a:srgbClr val="0432FF"/>
                </a:solidFill>
              </a:rPr>
              <a:t>, and DWI_b0_PA is </a:t>
            </a:r>
            <a:r>
              <a:rPr lang="en-US" dirty="0" err="1">
                <a:solidFill>
                  <a:srgbClr val="0432FF"/>
                </a:solidFill>
              </a:rPr>
              <a:t>SpinEchoFieldMap_PA</a:t>
            </a:r>
            <a:endParaRPr lang="en-US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997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D047F3-69A6-0743-8AB5-BFD6BFAAB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BOLD fMRI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42BCAD1-613F-B841-A6F8-B3A28AF2C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BOLD fMRI data; </a:t>
            </a:r>
            <a:r>
              <a:rPr lang="en-US" dirty="0" err="1"/>
              <a:t>rsfMRI</a:t>
            </a:r>
            <a:r>
              <a:rPr lang="en-US" dirty="0"/>
              <a:t>, fMRI1, fMRI2</a:t>
            </a:r>
          </a:p>
          <a:p>
            <a:pPr lvl="1"/>
            <a:r>
              <a:rPr lang="en-US" dirty="0"/>
              <a:t>Same </a:t>
            </a:r>
            <a:r>
              <a:rPr lang="en-US" dirty="0" err="1"/>
              <a:t>FoV</a:t>
            </a:r>
            <a:r>
              <a:rPr lang="en-US" dirty="0"/>
              <a:t> and Adjustment volume assigned for all three BOLD sequences</a:t>
            </a:r>
          </a:p>
          <a:p>
            <a:r>
              <a:rPr lang="en-US" dirty="0"/>
              <a:t>Spin Echo Field Map acquired for distortion correction</a:t>
            </a:r>
          </a:p>
          <a:p>
            <a:pPr lvl="1"/>
            <a:r>
              <a:rPr lang="en-US" dirty="0" err="1"/>
              <a:t>FoV</a:t>
            </a:r>
            <a:r>
              <a:rPr lang="en-US" dirty="0"/>
              <a:t> and Adjustment Volume MUST be same as those of BOLD</a:t>
            </a:r>
          </a:p>
          <a:p>
            <a:pPr lvl="1"/>
            <a:r>
              <a:rPr lang="en-US" dirty="0"/>
              <a:t>B0 shim values MUST be same as those of BOLD</a:t>
            </a:r>
          </a:p>
          <a:p>
            <a:pPr lvl="1"/>
            <a:r>
              <a:rPr lang="en-US" dirty="0"/>
              <a:t>Pair of forward and backward phase encoding direction (PED)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, </a:t>
            </a:r>
            <a:r>
              <a:rPr lang="en-US" dirty="0" err="1"/>
              <a:t>SpinEchoFieldMap</a:t>
            </a:r>
            <a:r>
              <a:rPr lang="en-US" dirty="0"/>
              <a:t> (forward &amp; backward)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85D083-E03D-474F-BEFC-E420163FC6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1897"/>
          <a:stretch/>
        </p:blipFill>
        <p:spPr>
          <a:xfrm>
            <a:off x="838200" y="4615407"/>
            <a:ext cx="3206715" cy="13255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FD27716-12CC-A84E-9B66-1EE9799120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759"/>
          <a:stretch/>
        </p:blipFill>
        <p:spPr>
          <a:xfrm>
            <a:off x="4044915" y="4615407"/>
            <a:ext cx="7128029" cy="1325563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44831C27-C186-B948-9E20-E63C267C98FB}"/>
              </a:ext>
            </a:extLst>
          </p:cNvPr>
          <p:cNvSpPr/>
          <p:nvPr/>
        </p:nvSpPr>
        <p:spPr>
          <a:xfrm>
            <a:off x="7704083" y="4782206"/>
            <a:ext cx="3468861" cy="76725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0F7B387-5654-934A-B357-61FF0FEF4500}"/>
              </a:ext>
            </a:extLst>
          </p:cNvPr>
          <p:cNvSpPr/>
          <p:nvPr/>
        </p:nvSpPr>
        <p:spPr>
          <a:xfrm>
            <a:off x="7704083" y="5549462"/>
            <a:ext cx="3468861" cy="407270"/>
          </a:xfrm>
          <a:prstGeom prst="ellipse">
            <a:avLst/>
          </a:prstGeom>
          <a:noFill/>
          <a:ln>
            <a:solidFill>
              <a:srgbClr val="043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46FC4D-126C-4C48-AA0C-D86531871D52}"/>
              </a:ext>
            </a:extLst>
          </p:cNvPr>
          <p:cNvSpPr txBox="1"/>
          <p:nvPr/>
        </p:nvSpPr>
        <p:spPr>
          <a:xfrm>
            <a:off x="7374646" y="6102413"/>
            <a:ext cx="412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Same shim values applied -&gt; Correct scan!</a:t>
            </a:r>
          </a:p>
        </p:txBody>
      </p:sp>
    </p:spTree>
    <p:extLst>
      <p:ext uri="{BB962C8B-B14F-4D97-AF65-F5344CB8AC3E}">
        <p14:creationId xmlns:p14="http://schemas.microsoft.com/office/powerpoint/2010/main" val="2925477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4870F-F6E1-834D-8235-5FF37C465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Diffusion Weighted Imaging (DWI)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03A91-E93D-2144-9274-7FFAA3796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DWI acquisition</a:t>
            </a:r>
          </a:p>
          <a:p>
            <a:pPr lvl="1"/>
            <a:r>
              <a:rPr lang="en-US" dirty="0"/>
              <a:t>Main DWI data acquired w/ multiple b value and diffusion gradient table</a:t>
            </a:r>
          </a:p>
          <a:p>
            <a:pPr lvl="1"/>
            <a:r>
              <a:rPr lang="en-US" dirty="0"/>
              <a:t>PED P &gt; A</a:t>
            </a:r>
          </a:p>
          <a:p>
            <a:pPr lvl="1"/>
            <a:r>
              <a:rPr lang="en-US" dirty="0"/>
              <a:t>DWI1_PA, DWI2_PA</a:t>
            </a:r>
          </a:p>
          <a:p>
            <a:r>
              <a:rPr lang="en-US" dirty="0"/>
              <a:t>b0 reference</a:t>
            </a:r>
          </a:p>
          <a:p>
            <a:pPr lvl="1"/>
            <a:r>
              <a:rPr lang="en-US" dirty="0"/>
              <a:t>Same </a:t>
            </a:r>
            <a:r>
              <a:rPr lang="en-US" dirty="0" err="1"/>
              <a:t>FoV</a:t>
            </a:r>
            <a:r>
              <a:rPr lang="en-US" dirty="0"/>
              <a:t> and Adjustment volume as DWI data</a:t>
            </a:r>
          </a:p>
          <a:p>
            <a:pPr lvl="1"/>
            <a:r>
              <a:rPr lang="en-US" dirty="0"/>
              <a:t>Same shim values as in DWI acquisition</a:t>
            </a:r>
          </a:p>
          <a:p>
            <a:pPr lvl="1"/>
            <a:r>
              <a:rPr lang="en-US" dirty="0"/>
              <a:t>PED A &gt; P</a:t>
            </a:r>
          </a:p>
          <a:p>
            <a:pPr lvl="1"/>
            <a:r>
              <a:rPr lang="en-US" dirty="0"/>
              <a:t>DWI1_b0_AP, DWI2_b0_AP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5B1AFBF-E0B8-0842-B6F3-16A3BB31DE77}"/>
              </a:ext>
            </a:extLst>
          </p:cNvPr>
          <p:cNvGrpSpPr/>
          <p:nvPr/>
        </p:nvGrpSpPr>
        <p:grpSpPr>
          <a:xfrm>
            <a:off x="709597" y="5539181"/>
            <a:ext cx="10772805" cy="898842"/>
            <a:chOff x="1874783" y="4965930"/>
            <a:chExt cx="7248196" cy="604762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0AB06D9-5B95-7749-A354-7DABD57EB7C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81983"/>
            <a:stretch/>
          </p:blipFill>
          <p:spPr>
            <a:xfrm>
              <a:off x="1874783" y="4965930"/>
              <a:ext cx="2196662" cy="604762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9AB9FF8-0293-BB4D-9200-99CDBD8D3DC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59914"/>
            <a:stretch/>
          </p:blipFill>
          <p:spPr>
            <a:xfrm>
              <a:off x="4235669" y="4965930"/>
              <a:ext cx="4887310" cy="604762"/>
            </a:xfrm>
            <a:prstGeom prst="rect">
              <a:avLst/>
            </a:prstGeom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B3FDC57F-EA67-0D4C-A62E-762956BD8C8D}"/>
              </a:ext>
            </a:extLst>
          </p:cNvPr>
          <p:cNvSpPr txBox="1"/>
          <p:nvPr/>
        </p:nvSpPr>
        <p:spPr>
          <a:xfrm>
            <a:off x="7598750" y="6510653"/>
            <a:ext cx="412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Same shim values applied -&gt; Correct scan!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BEF60C0-E353-AF41-A296-7FF470D26DDE}"/>
              </a:ext>
            </a:extLst>
          </p:cNvPr>
          <p:cNvSpPr/>
          <p:nvPr/>
        </p:nvSpPr>
        <p:spPr>
          <a:xfrm>
            <a:off x="7949240" y="5381295"/>
            <a:ext cx="3468861" cy="11561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580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CA456-334D-5F48-92C0-DB8DF55A5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BOLD fMRI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A2002-1C6A-0444-95FC-33F0A4A04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fMRI data</a:t>
            </a:r>
          </a:p>
          <a:p>
            <a:pPr lvl="1"/>
            <a:r>
              <a:rPr lang="en-US" dirty="0"/>
              <a:t> BOLD acquisition given </a:t>
            </a:r>
            <a:r>
              <a:rPr lang="en-US" dirty="0" err="1"/>
              <a:t>FoV</a:t>
            </a:r>
            <a:r>
              <a:rPr lang="en-US" dirty="0"/>
              <a:t> and Adjustment volume</a:t>
            </a:r>
          </a:p>
          <a:p>
            <a:r>
              <a:rPr lang="en-US" dirty="0"/>
              <a:t>Field mapping</a:t>
            </a:r>
          </a:p>
          <a:p>
            <a:pPr lvl="1"/>
            <a:r>
              <a:rPr lang="en-US" dirty="0"/>
              <a:t>Spin echo field mapping with forward-backward PED</a:t>
            </a:r>
          </a:p>
          <a:p>
            <a:pPr lvl="1"/>
            <a:r>
              <a:rPr lang="en-US" dirty="0"/>
              <a:t>GRE field mapping</a:t>
            </a:r>
          </a:p>
          <a:p>
            <a:pPr lvl="1"/>
            <a:r>
              <a:rPr lang="en-US" dirty="0"/>
              <a:t>Same </a:t>
            </a:r>
            <a:r>
              <a:rPr lang="en-US" dirty="0" err="1"/>
              <a:t>FoV</a:t>
            </a:r>
            <a:r>
              <a:rPr lang="en-US" dirty="0"/>
              <a:t> and Adjustment volume as in BOLD fMRI scan</a:t>
            </a:r>
          </a:p>
          <a:p>
            <a:pPr lvl="1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38135E4-4AE0-9C49-906E-489074C08EC9}"/>
              </a:ext>
            </a:extLst>
          </p:cNvPr>
          <p:cNvGrpSpPr/>
          <p:nvPr/>
        </p:nvGrpSpPr>
        <p:grpSpPr>
          <a:xfrm>
            <a:off x="588578" y="4820583"/>
            <a:ext cx="10649697" cy="1212353"/>
            <a:chOff x="3426372" y="4274047"/>
            <a:chExt cx="7215353" cy="82139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89AAA94-FDB2-784A-8431-C4B4B17106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81724"/>
            <a:stretch/>
          </p:blipFill>
          <p:spPr>
            <a:xfrm>
              <a:off x="3426372" y="4274047"/>
              <a:ext cx="2228193" cy="821390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2935D33-644F-1D48-9913-0895790342D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59784"/>
            <a:stretch/>
          </p:blipFill>
          <p:spPr>
            <a:xfrm>
              <a:off x="5738649" y="4274047"/>
              <a:ext cx="4903076" cy="821390"/>
            </a:xfrm>
            <a:prstGeom prst="rect">
              <a:avLst/>
            </a:prstGeom>
          </p:spPr>
        </p:pic>
      </p:grpSp>
      <p:sp>
        <p:nvSpPr>
          <p:cNvPr id="8" name="Oval 7">
            <a:extLst>
              <a:ext uri="{FF2B5EF4-FFF2-40B4-BE49-F238E27FC236}">
                <a16:creationId xmlns:a16="http://schemas.microsoft.com/office/drawing/2014/main" id="{1800E9DF-F2AA-FD4F-9268-65FCF3587C7E}"/>
              </a:ext>
            </a:extLst>
          </p:cNvPr>
          <p:cNvSpPr/>
          <p:nvPr/>
        </p:nvSpPr>
        <p:spPr>
          <a:xfrm>
            <a:off x="7769414" y="5328745"/>
            <a:ext cx="3468861" cy="4072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0FAC77-4A1D-1D4A-BF43-A022CBA61990}"/>
              </a:ext>
            </a:extLst>
          </p:cNvPr>
          <p:cNvSpPr txBox="1"/>
          <p:nvPr/>
        </p:nvSpPr>
        <p:spPr>
          <a:xfrm>
            <a:off x="11238275" y="5314569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Success!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05B529F-ADE7-3148-AD93-6BBC821EB78E}"/>
              </a:ext>
            </a:extLst>
          </p:cNvPr>
          <p:cNvSpPr/>
          <p:nvPr/>
        </p:nvSpPr>
        <p:spPr>
          <a:xfrm>
            <a:off x="7769413" y="5697531"/>
            <a:ext cx="3468861" cy="345915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249ED4C-5E50-FD46-85D9-0171EBD405D1}"/>
              </a:ext>
            </a:extLst>
          </p:cNvPr>
          <p:cNvSpPr txBox="1"/>
          <p:nvPr/>
        </p:nvSpPr>
        <p:spPr>
          <a:xfrm>
            <a:off x="11301628" y="5663604"/>
            <a:ext cx="890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Failure!</a:t>
            </a:r>
          </a:p>
        </p:txBody>
      </p:sp>
    </p:spTree>
    <p:extLst>
      <p:ext uri="{BB962C8B-B14F-4D97-AF65-F5344CB8AC3E}">
        <p14:creationId xmlns:p14="http://schemas.microsoft.com/office/powerpoint/2010/main" val="2477347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380</Words>
  <Application>Microsoft Macintosh PowerPoint</Application>
  <PresentationFormat>Widescreen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Spatial Distortion in EPI Sequences (BOLD or DWI)</vt:lpstr>
      <vt:lpstr>Example 1: BOLD fMRI</vt:lpstr>
      <vt:lpstr>Example 2: Diffusion Weighted Imaging (DWI)</vt:lpstr>
      <vt:lpstr>Example 3: BOLD fMRI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1: BOLD fMRI</dc:title>
  <dc:creator>Moon, Chan-Hong</dc:creator>
  <cp:lastModifiedBy>Moon, Chan-Hong</cp:lastModifiedBy>
  <cp:revision>6</cp:revision>
  <dcterms:created xsi:type="dcterms:W3CDTF">2021-07-26T23:17:05Z</dcterms:created>
  <dcterms:modified xsi:type="dcterms:W3CDTF">2021-07-27T00:31:39Z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e4b1be8-281e-475d-98b0-21c3457e5a46_Enabled">
    <vt:lpwstr>true</vt:lpwstr>
  </property>
  <property fmtid="{D5CDD505-2E9C-101B-9397-08002B2CF9AE}" pid="3" name="MSIP_Label_5e4b1be8-281e-475d-98b0-21c3457e5a46_SetDate">
    <vt:lpwstr>2021-07-26T23:17:06Z</vt:lpwstr>
  </property>
  <property fmtid="{D5CDD505-2E9C-101B-9397-08002B2CF9AE}" pid="4" name="MSIP_Label_5e4b1be8-281e-475d-98b0-21c3457e5a46_Method">
    <vt:lpwstr>Standard</vt:lpwstr>
  </property>
  <property fmtid="{D5CDD505-2E9C-101B-9397-08002B2CF9AE}" pid="5" name="MSIP_Label_5e4b1be8-281e-475d-98b0-21c3457e5a46_Name">
    <vt:lpwstr>Public</vt:lpwstr>
  </property>
  <property fmtid="{D5CDD505-2E9C-101B-9397-08002B2CF9AE}" pid="6" name="MSIP_Label_5e4b1be8-281e-475d-98b0-21c3457e5a46_SiteId">
    <vt:lpwstr>8b3dd73e-4e72-4679-b191-56da1588712b</vt:lpwstr>
  </property>
  <property fmtid="{D5CDD505-2E9C-101B-9397-08002B2CF9AE}" pid="7" name="MSIP_Label_5e4b1be8-281e-475d-98b0-21c3457e5a46_ActionId">
    <vt:lpwstr>42548e44-b8fc-46c8-9381-2b7fcaabdf9d</vt:lpwstr>
  </property>
  <property fmtid="{D5CDD505-2E9C-101B-9397-08002B2CF9AE}" pid="8" name="MSIP_Label_5e4b1be8-281e-475d-98b0-21c3457e5a46_ContentBits">
    <vt:lpwstr>0</vt:lpwstr>
  </property>
</Properties>
</file>